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4"/>
  </p:sldMasterIdLst>
  <p:notesMasterIdLst>
    <p:notesMasterId r:id="rId6"/>
  </p:notesMasterIdLst>
  <p:handoutMasterIdLst>
    <p:handoutMasterId r:id="rId7"/>
  </p:handoutMasterIdLst>
  <p:sldIdLst>
    <p:sldId id="262" r:id="rId5"/>
  </p:sldIdLst>
  <p:sldSz cx="42803763" cy="30275213"/>
  <p:notesSz cx="6858000" cy="9144000"/>
  <p:embeddedFontLst>
    <p:embeddedFont>
      <p:font typeface="Imperial Sans Text" panose="020B0503020202020204" pitchFamily="34" charset="77"/>
      <p:regular r:id="rId8"/>
      <p:bold r:id="rId9"/>
    </p:embeddedFont>
    <p:embeddedFont>
      <p:font typeface="Imperial Sans Text Extrabold" panose="020B0903020202020204" pitchFamily="34" charset="77"/>
      <p:bold r:id="rId10"/>
    </p:embeddedFont>
    <p:embeddedFont>
      <p:font typeface="Imperial Sans Text Semibold" panose="020B0704020202020204" pitchFamily="34" charset="0"/>
      <p:bold r:id="rId11"/>
    </p:embeddedFont>
  </p:embeddedFontLst>
  <p:defaultTextStyle>
    <a:defPPr>
      <a:defRPr lang="en-US"/>
    </a:defPPr>
    <a:lvl1pPr marL="0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718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431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149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4863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8581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298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012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29730" algn="l" defTabSz="350743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58" userDrawn="1">
          <p15:clr>
            <a:srgbClr val="A4A3A4"/>
          </p15:clr>
        </p15:guide>
        <p15:guide id="2" pos="1348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50943E-154E-C20E-E6C7-749090B43360}" name="Ralton, Tom J" initials="TR" userId="S::tjr23@ic.ac.uk::781c39d4-f61c-4bfe-94a9-73cffbd92b82" providerId="AD"/>
  <p188:author id="{4E381DD7-15F4-4DE3-1387-310077DEE118}" name="Frederic DAI" initials="FD" userId="S::fd523@ic.ac.uk::dda1e024-dc5c-45a0-a7aa-80a500aa6c2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2"/>
    <a:srgbClr val="0000CE"/>
    <a:srgbClr val="001E42"/>
    <a:srgbClr val="0E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A7881-BAA3-014F-B1C8-2BDCDB72AE6B}" v="2179" dt="2024-06-26T17:49:15.31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3"/>
    <p:restoredTop sz="94666"/>
  </p:normalViewPr>
  <p:slideViewPr>
    <p:cSldViewPr snapToGrid="0">
      <p:cViewPr>
        <p:scale>
          <a:sx n="20" d="100"/>
          <a:sy n="20" d="100"/>
        </p:scale>
        <p:origin x="928" y="424"/>
      </p:cViewPr>
      <p:guideLst>
        <p:guide orient="horz" pos="9558"/>
        <p:guide pos="13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5053AA6-FFC5-E0C5-ACF8-ECFF223BC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402467-AF8B-AE2D-6F26-B628EF37A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40C22-3836-2444-9BDA-355B744B7519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359C86-A242-326F-6178-626526BD35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C90CD1-A192-E6C9-C6DD-4DD9611F8C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1675C-E171-C544-9869-ECF68BA7B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374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718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431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149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4863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8581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298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012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29730" algn="l" defTabSz="350743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98F73-76A6-6E2C-AEC6-8D44F465D45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1370354" y="12947715"/>
            <a:ext cx="9864554" cy="136852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an icon to add content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559B33-1F24-DE0B-8922-C36BD2E88CB8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1580317" y="3820161"/>
            <a:ext cx="9864554" cy="7685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an icon to add content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B1F1E-F449-B29F-6C17-6D2E110AEBD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870384" y="28796433"/>
            <a:ext cx="6505429" cy="605991"/>
          </a:xfrm>
          <a:prstGeom prst="rect">
            <a:avLst/>
          </a:prstGeom>
        </p:spPr>
        <p:txBody>
          <a:bodyPr/>
          <a:lstStyle/>
          <a:p>
            <a:fld id="{F18F015B-6C73-4A9C-BCFC-C5B1BB098CD2}" type="datetime1">
              <a:rPr lang="en-GB" noProof="0" smtClean="0"/>
              <a:t>03/07/2024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1A43-521E-7D2C-E6A2-455F8466D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6904672" y="29273394"/>
            <a:ext cx="4646197" cy="63635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imperial.ac.uk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6A93B-F7C5-B8B9-F174-1D4991E5A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50456" y="28796425"/>
            <a:ext cx="1302867" cy="605999"/>
          </a:xfrm>
          <a:prstGeom prst="rect">
            <a:avLst/>
          </a:prstGeom>
        </p:spPr>
        <p:txBody>
          <a:bodyPr/>
          <a:lstStyle/>
          <a:p>
            <a:fld id="{CBA53E11-492D-48B3-9F9B-09541CA2A39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38BCB398-97B2-A11D-4F34-20FD1C3A57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1830689" y="24263599"/>
            <a:ext cx="4814912" cy="3287518"/>
          </a:xfrm>
          <a:noFill/>
          <a:ln>
            <a:noFill/>
          </a:ln>
        </p:spPr>
        <p:txBody>
          <a:bodyPr/>
          <a:lstStyle>
            <a:lvl1pPr>
              <a:defRPr sz="3202"/>
            </a:lvl1pPr>
          </a:lstStyle>
          <a:p>
            <a:r>
              <a:rPr lang="en-GB" noProof="0"/>
              <a:t>Click icon to add a supporter or partner logo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75C6CEFE-B735-0385-C658-4587C1DD75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866630" y="24263599"/>
            <a:ext cx="4814912" cy="3287518"/>
          </a:xfrm>
          <a:noFill/>
          <a:ln>
            <a:noFill/>
          </a:ln>
        </p:spPr>
        <p:txBody>
          <a:bodyPr/>
          <a:lstStyle>
            <a:lvl1pPr>
              <a:defRPr sz="3202"/>
            </a:lvl1pPr>
          </a:lstStyle>
          <a:p>
            <a:r>
              <a:rPr lang="en-GB" noProof="0"/>
              <a:t>Click icon to add a supporter or partner 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CA73C-0476-5A07-BF41-8F4A73CC8D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19748" y="3820160"/>
            <a:ext cx="9864554" cy="2373095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066D9B2-61D9-46F5-7BE1-7E23DFB51F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356880" y="3820160"/>
            <a:ext cx="9864554" cy="8913485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A9E9AB-800B-B4C3-4006-0BFDFC0B9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580084" y="12951291"/>
            <a:ext cx="9864554" cy="1459982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3125D0-DD6D-7AFB-EB25-4FFAD170A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816988" y="3820160"/>
            <a:ext cx="9864554" cy="202172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F84EA4A9-8368-74EA-F27A-3450838EAA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56880" y="26850608"/>
            <a:ext cx="9864325" cy="700509"/>
          </a:xfrm>
        </p:spPr>
        <p:txBody>
          <a:bodyPr/>
          <a:lstStyle>
            <a:lvl1pPr>
              <a:defRPr sz="1400"/>
            </a:lvl1pPr>
            <a:lvl2pPr>
              <a:defRPr sz="2002"/>
            </a:lvl2pPr>
            <a:lvl3pPr>
              <a:defRPr sz="2002"/>
            </a:lvl3pPr>
            <a:lvl4pPr>
              <a:defRPr sz="2002"/>
            </a:lvl4pPr>
            <a:lvl5pPr>
              <a:defRPr sz="2002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A53729D-A1FE-4B84-9479-F23F8A008C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580313" y="11722932"/>
            <a:ext cx="9864325" cy="700509"/>
          </a:xfrm>
        </p:spPr>
        <p:txBody>
          <a:bodyPr/>
          <a:lstStyle>
            <a:lvl1pPr>
              <a:defRPr sz="1400"/>
            </a:lvl1pPr>
            <a:lvl2pPr>
              <a:defRPr sz="2002"/>
            </a:lvl2pPr>
            <a:lvl3pPr>
              <a:defRPr sz="2002"/>
            </a:lvl3pPr>
            <a:lvl4pPr>
              <a:defRPr sz="2002"/>
            </a:lvl4pPr>
            <a:lvl5pPr>
              <a:defRPr sz="2002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108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7ACDFC2-410C-B359-4F5C-3560CF86EB5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1370353" y="12947715"/>
            <a:ext cx="20089280" cy="136852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an icon to add content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B1F1E-F449-B29F-6C17-6D2E110AEBD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870384" y="28796433"/>
            <a:ext cx="6505429" cy="605991"/>
          </a:xfrm>
          <a:prstGeom prst="rect">
            <a:avLst/>
          </a:prstGeom>
        </p:spPr>
        <p:txBody>
          <a:bodyPr/>
          <a:lstStyle/>
          <a:p>
            <a:fld id="{F18F015B-6C73-4A9C-BCFC-C5B1BB098CD2}" type="datetime1">
              <a:rPr lang="en-GB" noProof="0" smtClean="0"/>
              <a:t>03/07/2024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1A43-521E-7D2C-E6A2-455F8466D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6904672" y="29273394"/>
            <a:ext cx="4646197" cy="63635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imperial.ac.uk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6A93B-F7C5-B8B9-F174-1D4991E5A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50456" y="28796425"/>
            <a:ext cx="1302867" cy="605999"/>
          </a:xfrm>
          <a:prstGeom prst="rect">
            <a:avLst/>
          </a:prstGeom>
        </p:spPr>
        <p:txBody>
          <a:bodyPr/>
          <a:lstStyle/>
          <a:p>
            <a:fld id="{CBA53E11-492D-48B3-9F9B-09541CA2A39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0922" y="4416702"/>
            <a:ext cx="8740620" cy="1834969"/>
          </a:xfrm>
        </p:spPr>
        <p:txBody>
          <a:bodyPr/>
          <a:lstStyle>
            <a:lvl1pPr marL="0" indent="0" algn="l">
              <a:buNone/>
              <a:defRPr sz="3600" b="0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 marL="1203735" indent="0" algn="ctr">
              <a:buNone/>
              <a:defRPr sz="5266"/>
            </a:lvl2pPr>
            <a:lvl3pPr marL="2407470" indent="0" algn="ctr">
              <a:buNone/>
              <a:defRPr sz="4740"/>
            </a:lvl3pPr>
            <a:lvl4pPr marL="3611206" indent="0" algn="ctr">
              <a:buNone/>
              <a:defRPr sz="4213"/>
            </a:lvl4pPr>
            <a:lvl5pPr marL="4814942" indent="0" algn="ctr">
              <a:buNone/>
              <a:defRPr sz="4213"/>
            </a:lvl5pPr>
            <a:lvl6pPr marL="6018678" indent="0" algn="ctr">
              <a:buNone/>
              <a:defRPr sz="4213"/>
            </a:lvl6pPr>
            <a:lvl7pPr marL="7222414" indent="0" algn="ctr">
              <a:buNone/>
              <a:defRPr sz="4213"/>
            </a:lvl7pPr>
            <a:lvl8pPr marL="8426148" indent="0" algn="ctr">
              <a:buNone/>
              <a:defRPr sz="4213"/>
            </a:lvl8pPr>
            <a:lvl9pPr marL="9629887" indent="0" algn="ctr">
              <a:buNone/>
              <a:defRPr sz="4213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CA73C-0476-5A07-BF41-8F4A73CC8D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19748" y="5832530"/>
            <a:ext cx="9864554" cy="2171858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066D9B2-61D9-46F5-7BE1-7E23DFB51F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356880" y="5832531"/>
            <a:ext cx="9864554" cy="690111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3125D0-DD6D-7AFB-EB25-4FFAD170A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816988" y="5832530"/>
            <a:ext cx="9864554" cy="2171858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F84EA4A9-8368-74EA-F27A-3450838EAA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56877" y="26850608"/>
            <a:ext cx="20089280" cy="700509"/>
          </a:xfrm>
        </p:spPr>
        <p:txBody>
          <a:bodyPr/>
          <a:lstStyle>
            <a:lvl1pPr>
              <a:defRPr sz="1400"/>
            </a:lvl1pPr>
            <a:lvl2pPr>
              <a:defRPr sz="2002"/>
            </a:lvl2pPr>
            <a:lvl3pPr>
              <a:defRPr sz="2002"/>
            </a:lvl3pPr>
            <a:lvl4pPr>
              <a:defRPr sz="2002"/>
            </a:lvl4pPr>
            <a:lvl5pPr>
              <a:defRPr sz="2002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A53729D-A1FE-4B84-9479-F23F8A008C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580313" y="11722932"/>
            <a:ext cx="9864325" cy="700509"/>
          </a:xfrm>
        </p:spPr>
        <p:txBody>
          <a:bodyPr/>
          <a:lstStyle>
            <a:lvl1pPr>
              <a:defRPr sz="1400"/>
            </a:lvl1pPr>
            <a:lvl2pPr>
              <a:defRPr sz="2002"/>
            </a:lvl2pPr>
            <a:lvl3pPr>
              <a:defRPr sz="2002"/>
            </a:lvl3pPr>
            <a:lvl4pPr>
              <a:defRPr sz="2002"/>
            </a:lvl4pPr>
            <a:lvl5pPr>
              <a:defRPr sz="2002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C7086-4685-433E-FBD8-82C4BB4BE3E8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1580317" y="5832531"/>
            <a:ext cx="9864554" cy="5672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an icon to add content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FB2606-D269-64F9-F02B-7EB3FCF576BA}"/>
              </a:ext>
            </a:extLst>
          </p:cNvPr>
          <p:cNvSpPr txBox="1"/>
          <p:nvPr userDrawn="1"/>
        </p:nvSpPr>
        <p:spPr>
          <a:xfrm>
            <a:off x="12649200" y="558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2F84F5-E538-2997-B0C6-2A74A4522880}"/>
              </a:ext>
            </a:extLst>
          </p:cNvPr>
          <p:cNvSpPr txBox="1"/>
          <p:nvPr userDrawn="1"/>
        </p:nvSpPr>
        <p:spPr>
          <a:xfrm>
            <a:off x="17653000" y="13716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6273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2221" y="2540363"/>
            <a:ext cx="40559319" cy="257001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0F1BC1-E68D-0921-9C05-B7E16303C4E8}"/>
              </a:ext>
            </a:extLst>
          </p:cNvPr>
          <p:cNvCxnSpPr>
            <a:cxnSpLocks/>
          </p:cNvCxnSpPr>
          <p:nvPr userDrawn="1"/>
        </p:nvCxnSpPr>
        <p:spPr>
          <a:xfrm>
            <a:off x="759600" y="2181727"/>
            <a:ext cx="40924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2">
            <a:extLst>
              <a:ext uri="{FF2B5EF4-FFF2-40B4-BE49-F238E27FC236}">
                <a16:creationId xmlns:a16="http://schemas.microsoft.com/office/drawing/2014/main" id="{60F57193-D6CC-8F66-A3EF-F88DA48AEBB9}"/>
              </a:ext>
            </a:extLst>
          </p:cNvPr>
          <p:cNvSpPr txBox="1">
            <a:spLocks/>
          </p:cNvSpPr>
          <p:nvPr userDrawn="1"/>
        </p:nvSpPr>
        <p:spPr>
          <a:xfrm>
            <a:off x="14564354" y="497808"/>
            <a:ext cx="18551681" cy="1444376"/>
          </a:xfrm>
          <a:prstGeom prst="rect">
            <a:avLst/>
          </a:prstGeom>
        </p:spPr>
        <p:txBody>
          <a:bodyPr anchor="ctr"/>
          <a:lstStyle>
            <a:lvl1pPr algn="l" defTabSz="24074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b="1">
                <a:solidFill>
                  <a:srgbClr val="0000CE"/>
                </a:solidFill>
              </a:rPr>
              <a:t>Big Data Analysis on Road Attributes</a:t>
            </a:r>
            <a:endParaRPr lang="en-GB" sz="8000">
              <a:solidFill>
                <a:srgbClr val="0000CE"/>
              </a:solidFill>
            </a:endParaRP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2B492207-4F10-97E0-F108-E137241FBE21}"/>
              </a:ext>
            </a:extLst>
          </p:cNvPr>
          <p:cNvSpPr txBox="1">
            <a:spLocks/>
          </p:cNvSpPr>
          <p:nvPr userDrawn="1"/>
        </p:nvSpPr>
        <p:spPr>
          <a:xfrm>
            <a:off x="33752193" y="643023"/>
            <a:ext cx="7929347" cy="1153946"/>
          </a:xfrm>
          <a:prstGeom prst="rect">
            <a:avLst/>
          </a:prstGeom>
        </p:spPr>
        <p:txBody>
          <a:bodyPr/>
          <a:lstStyle>
            <a:lvl1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08968" indent="-508968" algn="l" defTabSz="240747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j-lt"/>
                <a:ea typeface="Inter ExtraBold" panose="02000503000000020004" pitchFamily="2" charset="0"/>
                <a:cs typeface="+mn-cs"/>
              </a:defRPr>
            </a:lvl6pPr>
            <a:lvl7pPr marL="0" indent="0" algn="l" defTabSz="240747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21300" kern="1200">
                <a:solidFill>
                  <a:schemeClr val="tx2"/>
                </a:solidFill>
                <a:latin typeface="Imperial Sans Text Extrabold" panose="020B0903020202020204" pitchFamily="34" charset="0"/>
                <a:ea typeface="+mn-ea"/>
                <a:cs typeface="+mn-cs"/>
              </a:defRPr>
            </a:lvl7pPr>
            <a:lvl8pPr marL="9028016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31753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3200" b="0">
                <a:solidFill>
                  <a:srgbClr val="001E42"/>
                </a:solidFill>
                <a:latin typeface="+mn-lt"/>
              </a:rPr>
              <a:t>Guillaume Amann, Frederic Dai, Rui Huang, Claudio Mena Cavieres, Tom Ralton, Ai Yu     </a:t>
            </a:r>
            <a:r>
              <a:rPr lang="en-GB" sz="3200" b="0">
                <a:solidFill>
                  <a:schemeClr val="bg1"/>
                </a:solidFill>
                <a:latin typeface="+mn-lt"/>
              </a:rPr>
              <a:t>,</a:t>
            </a:r>
          </a:p>
          <a:p>
            <a:endParaRPr lang="en-GB" sz="3200" b="0">
              <a:solidFill>
                <a:srgbClr val="001E42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A84000-35FA-07BE-F615-076C5A345C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812046" y="771524"/>
            <a:ext cx="7116150" cy="896945"/>
            <a:chOff x="11069718" y="466777"/>
            <a:chExt cx="11429867" cy="144066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0234AE8-DFBB-50FA-89AF-7A088E3321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9718" y="466777"/>
              <a:ext cx="7146254" cy="144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A96A694-EC82-1BC9-DCD3-10EDC9DC50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2" t="19392" r="1" b="46117"/>
            <a:stretch/>
          </p:blipFill>
          <p:spPr bwMode="auto">
            <a:xfrm>
              <a:off x="12616577" y="745413"/>
              <a:ext cx="9883008" cy="88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F91C624B-E48A-0D81-B251-46EF51EC83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2219" y="974068"/>
            <a:ext cx="4449205" cy="491857"/>
            <a:chOff x="0" y="8792"/>
            <a:chExt cx="13470" cy="1487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E8622CB-AC7B-92C8-0DD4-8CA13FE023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06" y="8792"/>
              <a:ext cx="964" cy="1487"/>
            </a:xfrm>
            <a:custGeom>
              <a:avLst/>
              <a:gdLst>
                <a:gd name="T0" fmla="*/ 0 w 964"/>
                <a:gd name="T1" fmla="*/ 0 h 1487"/>
                <a:gd name="T2" fmla="*/ 0 w 964"/>
                <a:gd name="T3" fmla="*/ 1487 h 1487"/>
                <a:gd name="T4" fmla="*/ 964 w 964"/>
                <a:gd name="T5" fmla="*/ 1487 h 1487"/>
                <a:gd name="T6" fmla="*/ 964 w 964"/>
                <a:gd name="T7" fmla="*/ 1227 h 1487"/>
                <a:gd name="T8" fmla="*/ 280 w 964"/>
                <a:gd name="T9" fmla="*/ 1227 h 1487"/>
                <a:gd name="T10" fmla="*/ 280 w 964"/>
                <a:gd name="T11" fmla="*/ 0 h 1487"/>
                <a:gd name="T12" fmla="*/ 0 w 964"/>
                <a:gd name="T13" fmla="*/ 0 h 1487"/>
                <a:gd name="T14" fmla="*/ 0 w 964"/>
                <a:gd name="T15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4" h="1487">
                  <a:moveTo>
                    <a:pt x="0" y="0"/>
                  </a:moveTo>
                  <a:lnTo>
                    <a:pt x="0" y="1487"/>
                  </a:lnTo>
                  <a:lnTo>
                    <a:pt x="964" y="1487"/>
                  </a:lnTo>
                  <a:lnTo>
                    <a:pt x="964" y="1227"/>
                  </a:lnTo>
                  <a:lnTo>
                    <a:pt x="280" y="1227"/>
                  </a:lnTo>
                  <a:lnTo>
                    <a:pt x="2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156A8-2DBE-514D-92A4-AEB7E3F2F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" y="8792"/>
              <a:ext cx="1346" cy="1487"/>
            </a:xfrm>
            <a:custGeom>
              <a:avLst/>
              <a:gdLst>
                <a:gd name="T0" fmla="*/ 488 w 1346"/>
                <a:gd name="T1" fmla="*/ 0 h 1487"/>
                <a:gd name="T2" fmla="*/ 0 w 1346"/>
                <a:gd name="T3" fmla="*/ 1487 h 1487"/>
                <a:gd name="T4" fmla="*/ 296 w 1346"/>
                <a:gd name="T5" fmla="*/ 1487 h 1487"/>
                <a:gd name="T6" fmla="*/ 397 w 1346"/>
                <a:gd name="T7" fmla="*/ 1160 h 1487"/>
                <a:gd name="T8" fmla="*/ 950 w 1346"/>
                <a:gd name="T9" fmla="*/ 1160 h 1487"/>
                <a:gd name="T10" fmla="*/ 1050 w 1346"/>
                <a:gd name="T11" fmla="*/ 1487 h 1487"/>
                <a:gd name="T12" fmla="*/ 1346 w 1346"/>
                <a:gd name="T13" fmla="*/ 1487 h 1487"/>
                <a:gd name="T14" fmla="*/ 858 w 1346"/>
                <a:gd name="T15" fmla="*/ 0 h 1487"/>
                <a:gd name="T16" fmla="*/ 488 w 1346"/>
                <a:gd name="T17" fmla="*/ 0 h 1487"/>
                <a:gd name="T18" fmla="*/ 488 w 1346"/>
                <a:gd name="T19" fmla="*/ 0 h 1487"/>
                <a:gd name="T20" fmla="*/ 674 w 1346"/>
                <a:gd name="T21" fmla="*/ 264 h 1487"/>
                <a:gd name="T22" fmla="*/ 875 w 1346"/>
                <a:gd name="T23" fmla="*/ 920 h 1487"/>
                <a:gd name="T24" fmla="*/ 470 w 1346"/>
                <a:gd name="T25" fmla="*/ 920 h 1487"/>
                <a:gd name="T26" fmla="*/ 674 w 1346"/>
                <a:gd name="T27" fmla="*/ 264 h 1487"/>
                <a:gd name="T28" fmla="*/ 674 w 1346"/>
                <a:gd name="T29" fmla="*/ 264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6" h="1487">
                  <a:moveTo>
                    <a:pt x="488" y="0"/>
                  </a:moveTo>
                  <a:lnTo>
                    <a:pt x="0" y="1487"/>
                  </a:lnTo>
                  <a:lnTo>
                    <a:pt x="296" y="1487"/>
                  </a:lnTo>
                  <a:lnTo>
                    <a:pt x="397" y="1160"/>
                  </a:lnTo>
                  <a:lnTo>
                    <a:pt x="950" y="1160"/>
                  </a:lnTo>
                  <a:lnTo>
                    <a:pt x="1050" y="1487"/>
                  </a:lnTo>
                  <a:lnTo>
                    <a:pt x="1346" y="1487"/>
                  </a:lnTo>
                  <a:lnTo>
                    <a:pt x="858" y="0"/>
                  </a:lnTo>
                  <a:lnTo>
                    <a:pt x="488" y="0"/>
                  </a:lnTo>
                  <a:lnTo>
                    <a:pt x="488" y="0"/>
                  </a:lnTo>
                  <a:close/>
                  <a:moveTo>
                    <a:pt x="674" y="264"/>
                  </a:moveTo>
                  <a:lnTo>
                    <a:pt x="875" y="920"/>
                  </a:lnTo>
                  <a:lnTo>
                    <a:pt x="470" y="920"/>
                  </a:lnTo>
                  <a:lnTo>
                    <a:pt x="674" y="264"/>
                  </a:lnTo>
                  <a:lnTo>
                    <a:pt x="674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1DA6868-8363-61EA-4AB6-E9C69D8BB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9" y="8792"/>
              <a:ext cx="976" cy="1487"/>
            </a:xfrm>
            <a:custGeom>
              <a:avLst/>
              <a:gdLst>
                <a:gd name="T0" fmla="*/ 0 w 976"/>
                <a:gd name="T1" fmla="*/ 0 h 1487"/>
                <a:gd name="T2" fmla="*/ 0 w 976"/>
                <a:gd name="T3" fmla="*/ 261 h 1487"/>
                <a:gd name="T4" fmla="*/ 347 w 976"/>
                <a:gd name="T5" fmla="*/ 261 h 1487"/>
                <a:gd name="T6" fmla="*/ 347 w 976"/>
                <a:gd name="T7" fmla="*/ 1227 h 1487"/>
                <a:gd name="T8" fmla="*/ 0 w 976"/>
                <a:gd name="T9" fmla="*/ 1227 h 1487"/>
                <a:gd name="T10" fmla="*/ 0 w 976"/>
                <a:gd name="T11" fmla="*/ 1487 h 1487"/>
                <a:gd name="T12" fmla="*/ 976 w 976"/>
                <a:gd name="T13" fmla="*/ 1487 h 1487"/>
                <a:gd name="T14" fmla="*/ 976 w 976"/>
                <a:gd name="T15" fmla="*/ 1227 h 1487"/>
                <a:gd name="T16" fmla="*/ 628 w 976"/>
                <a:gd name="T17" fmla="*/ 1227 h 1487"/>
                <a:gd name="T18" fmla="*/ 628 w 976"/>
                <a:gd name="T19" fmla="*/ 261 h 1487"/>
                <a:gd name="T20" fmla="*/ 976 w 976"/>
                <a:gd name="T21" fmla="*/ 261 h 1487"/>
                <a:gd name="T22" fmla="*/ 976 w 976"/>
                <a:gd name="T23" fmla="*/ 0 h 1487"/>
                <a:gd name="T24" fmla="*/ 0 w 976"/>
                <a:gd name="T25" fmla="*/ 0 h 1487"/>
                <a:gd name="T26" fmla="*/ 0 w 976"/>
                <a:gd name="T27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6" h="1487">
                  <a:moveTo>
                    <a:pt x="0" y="0"/>
                  </a:moveTo>
                  <a:lnTo>
                    <a:pt x="0" y="261"/>
                  </a:lnTo>
                  <a:lnTo>
                    <a:pt x="347" y="261"/>
                  </a:lnTo>
                  <a:lnTo>
                    <a:pt x="347" y="1227"/>
                  </a:lnTo>
                  <a:lnTo>
                    <a:pt x="0" y="1227"/>
                  </a:lnTo>
                  <a:lnTo>
                    <a:pt x="0" y="1487"/>
                  </a:lnTo>
                  <a:lnTo>
                    <a:pt x="976" y="1487"/>
                  </a:lnTo>
                  <a:lnTo>
                    <a:pt x="976" y="1227"/>
                  </a:lnTo>
                  <a:lnTo>
                    <a:pt x="628" y="1227"/>
                  </a:lnTo>
                  <a:lnTo>
                    <a:pt x="628" y="261"/>
                  </a:lnTo>
                  <a:lnTo>
                    <a:pt x="976" y="261"/>
                  </a:lnTo>
                  <a:lnTo>
                    <a:pt x="9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F39F81B-FDFF-3BFD-9BBE-53B6CE06DF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46" y="8792"/>
              <a:ext cx="1155" cy="1487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869B9FC-9F1B-B005-F583-B8AE87476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6" y="8792"/>
              <a:ext cx="962" cy="1487"/>
            </a:xfrm>
            <a:custGeom>
              <a:avLst/>
              <a:gdLst>
                <a:gd name="T0" fmla="*/ 0 w 962"/>
                <a:gd name="T1" fmla="*/ 0 h 1487"/>
                <a:gd name="T2" fmla="*/ 0 w 962"/>
                <a:gd name="T3" fmla="*/ 1487 h 1487"/>
                <a:gd name="T4" fmla="*/ 962 w 962"/>
                <a:gd name="T5" fmla="*/ 1487 h 1487"/>
                <a:gd name="T6" fmla="*/ 962 w 962"/>
                <a:gd name="T7" fmla="*/ 1227 h 1487"/>
                <a:gd name="T8" fmla="*/ 281 w 962"/>
                <a:gd name="T9" fmla="*/ 1227 h 1487"/>
                <a:gd name="T10" fmla="*/ 281 w 962"/>
                <a:gd name="T11" fmla="*/ 855 h 1487"/>
                <a:gd name="T12" fmla="*/ 903 w 962"/>
                <a:gd name="T13" fmla="*/ 855 h 1487"/>
                <a:gd name="T14" fmla="*/ 903 w 962"/>
                <a:gd name="T15" fmla="*/ 603 h 1487"/>
                <a:gd name="T16" fmla="*/ 281 w 962"/>
                <a:gd name="T17" fmla="*/ 603 h 1487"/>
                <a:gd name="T18" fmla="*/ 281 w 962"/>
                <a:gd name="T19" fmla="*/ 261 h 1487"/>
                <a:gd name="T20" fmla="*/ 962 w 962"/>
                <a:gd name="T21" fmla="*/ 261 h 1487"/>
                <a:gd name="T22" fmla="*/ 962 w 962"/>
                <a:gd name="T23" fmla="*/ 0 h 1487"/>
                <a:gd name="T24" fmla="*/ 0 w 962"/>
                <a:gd name="T25" fmla="*/ 0 h 1487"/>
                <a:gd name="T26" fmla="*/ 0 w 962"/>
                <a:gd name="T27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2" h="1487">
                  <a:moveTo>
                    <a:pt x="0" y="0"/>
                  </a:moveTo>
                  <a:lnTo>
                    <a:pt x="0" y="1487"/>
                  </a:lnTo>
                  <a:lnTo>
                    <a:pt x="962" y="1487"/>
                  </a:lnTo>
                  <a:lnTo>
                    <a:pt x="962" y="1227"/>
                  </a:lnTo>
                  <a:lnTo>
                    <a:pt x="281" y="1227"/>
                  </a:lnTo>
                  <a:lnTo>
                    <a:pt x="281" y="855"/>
                  </a:lnTo>
                  <a:lnTo>
                    <a:pt x="903" y="855"/>
                  </a:lnTo>
                  <a:lnTo>
                    <a:pt x="903" y="603"/>
                  </a:lnTo>
                  <a:lnTo>
                    <a:pt x="281" y="603"/>
                  </a:lnTo>
                  <a:lnTo>
                    <a:pt x="281" y="261"/>
                  </a:lnTo>
                  <a:lnTo>
                    <a:pt x="962" y="261"/>
                  </a:lnTo>
                  <a:lnTo>
                    <a:pt x="96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2611E127-D736-6915-2067-B8B748EFA2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8792"/>
              <a:ext cx="1065" cy="1487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78A0F5E-96D2-F028-D872-4ABB7B508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" y="8792"/>
              <a:ext cx="1509" cy="1487"/>
            </a:xfrm>
            <a:custGeom>
              <a:avLst/>
              <a:gdLst>
                <a:gd name="T0" fmla="*/ 1110 w 1509"/>
                <a:gd name="T1" fmla="*/ 0 h 1487"/>
                <a:gd name="T2" fmla="*/ 755 w 1509"/>
                <a:gd name="T3" fmla="*/ 874 h 1487"/>
                <a:gd name="T4" fmla="*/ 401 w 1509"/>
                <a:gd name="T5" fmla="*/ 0 h 1487"/>
                <a:gd name="T6" fmla="*/ 0 w 1509"/>
                <a:gd name="T7" fmla="*/ 0 h 1487"/>
                <a:gd name="T8" fmla="*/ 0 w 1509"/>
                <a:gd name="T9" fmla="*/ 1487 h 1487"/>
                <a:gd name="T10" fmla="*/ 267 w 1509"/>
                <a:gd name="T11" fmla="*/ 1487 h 1487"/>
                <a:gd name="T12" fmla="*/ 267 w 1509"/>
                <a:gd name="T13" fmla="*/ 376 h 1487"/>
                <a:gd name="T14" fmla="*/ 607 w 1509"/>
                <a:gd name="T15" fmla="*/ 1160 h 1487"/>
                <a:gd name="T16" fmla="*/ 622 w 1509"/>
                <a:gd name="T17" fmla="*/ 1160 h 1487"/>
                <a:gd name="T18" fmla="*/ 888 w 1509"/>
                <a:gd name="T19" fmla="*/ 1160 h 1487"/>
                <a:gd name="T20" fmla="*/ 903 w 1509"/>
                <a:gd name="T21" fmla="*/ 1160 h 1487"/>
                <a:gd name="T22" fmla="*/ 1243 w 1509"/>
                <a:gd name="T23" fmla="*/ 376 h 1487"/>
                <a:gd name="T24" fmla="*/ 1243 w 1509"/>
                <a:gd name="T25" fmla="*/ 1487 h 1487"/>
                <a:gd name="T26" fmla="*/ 1509 w 1509"/>
                <a:gd name="T27" fmla="*/ 1487 h 1487"/>
                <a:gd name="T28" fmla="*/ 1509 w 1509"/>
                <a:gd name="T29" fmla="*/ 0 h 1487"/>
                <a:gd name="T30" fmla="*/ 1110 w 1509"/>
                <a:gd name="T31" fmla="*/ 0 h 1487"/>
                <a:gd name="T32" fmla="*/ 1110 w 1509"/>
                <a:gd name="T33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9" h="1487">
                  <a:moveTo>
                    <a:pt x="1110" y="0"/>
                  </a:moveTo>
                  <a:lnTo>
                    <a:pt x="755" y="874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487"/>
                  </a:lnTo>
                  <a:lnTo>
                    <a:pt x="267" y="1487"/>
                  </a:lnTo>
                  <a:lnTo>
                    <a:pt x="267" y="376"/>
                  </a:lnTo>
                  <a:lnTo>
                    <a:pt x="607" y="1160"/>
                  </a:lnTo>
                  <a:lnTo>
                    <a:pt x="622" y="1160"/>
                  </a:lnTo>
                  <a:lnTo>
                    <a:pt x="888" y="1160"/>
                  </a:lnTo>
                  <a:lnTo>
                    <a:pt x="903" y="1160"/>
                  </a:lnTo>
                  <a:lnTo>
                    <a:pt x="1243" y="376"/>
                  </a:lnTo>
                  <a:lnTo>
                    <a:pt x="1243" y="1487"/>
                  </a:lnTo>
                  <a:lnTo>
                    <a:pt x="1509" y="1487"/>
                  </a:lnTo>
                  <a:lnTo>
                    <a:pt x="1509" y="0"/>
                  </a:lnTo>
                  <a:lnTo>
                    <a:pt x="1110" y="0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0121DC47-522A-A056-7482-9A6D21F2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8792"/>
              <a:ext cx="976" cy="1487"/>
            </a:xfrm>
            <a:custGeom>
              <a:avLst/>
              <a:gdLst>
                <a:gd name="T0" fmla="*/ 0 w 976"/>
                <a:gd name="T1" fmla="*/ 0 h 1487"/>
                <a:gd name="T2" fmla="*/ 0 w 976"/>
                <a:gd name="T3" fmla="*/ 261 h 1487"/>
                <a:gd name="T4" fmla="*/ 348 w 976"/>
                <a:gd name="T5" fmla="*/ 261 h 1487"/>
                <a:gd name="T6" fmla="*/ 348 w 976"/>
                <a:gd name="T7" fmla="*/ 1227 h 1487"/>
                <a:gd name="T8" fmla="*/ 0 w 976"/>
                <a:gd name="T9" fmla="*/ 1227 h 1487"/>
                <a:gd name="T10" fmla="*/ 0 w 976"/>
                <a:gd name="T11" fmla="*/ 1487 h 1487"/>
                <a:gd name="T12" fmla="*/ 976 w 976"/>
                <a:gd name="T13" fmla="*/ 1487 h 1487"/>
                <a:gd name="T14" fmla="*/ 976 w 976"/>
                <a:gd name="T15" fmla="*/ 1227 h 1487"/>
                <a:gd name="T16" fmla="*/ 629 w 976"/>
                <a:gd name="T17" fmla="*/ 1227 h 1487"/>
                <a:gd name="T18" fmla="*/ 629 w 976"/>
                <a:gd name="T19" fmla="*/ 261 h 1487"/>
                <a:gd name="T20" fmla="*/ 976 w 976"/>
                <a:gd name="T21" fmla="*/ 261 h 1487"/>
                <a:gd name="T22" fmla="*/ 976 w 976"/>
                <a:gd name="T23" fmla="*/ 0 h 1487"/>
                <a:gd name="T24" fmla="*/ 0 w 976"/>
                <a:gd name="T25" fmla="*/ 0 h 1487"/>
                <a:gd name="T26" fmla="*/ 0 w 976"/>
                <a:gd name="T27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6" h="1487">
                  <a:moveTo>
                    <a:pt x="0" y="0"/>
                  </a:moveTo>
                  <a:lnTo>
                    <a:pt x="0" y="261"/>
                  </a:lnTo>
                  <a:lnTo>
                    <a:pt x="348" y="261"/>
                  </a:lnTo>
                  <a:lnTo>
                    <a:pt x="348" y="1227"/>
                  </a:lnTo>
                  <a:lnTo>
                    <a:pt x="0" y="1227"/>
                  </a:lnTo>
                  <a:lnTo>
                    <a:pt x="0" y="1487"/>
                  </a:lnTo>
                  <a:lnTo>
                    <a:pt x="976" y="1487"/>
                  </a:lnTo>
                  <a:lnTo>
                    <a:pt x="976" y="1227"/>
                  </a:lnTo>
                  <a:lnTo>
                    <a:pt x="629" y="1227"/>
                  </a:lnTo>
                  <a:lnTo>
                    <a:pt x="629" y="261"/>
                  </a:lnTo>
                  <a:lnTo>
                    <a:pt x="976" y="261"/>
                  </a:lnTo>
                  <a:lnTo>
                    <a:pt x="9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901" noProof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AF44822-861A-2496-A8D9-F77B834EA06B}"/>
              </a:ext>
            </a:extLst>
          </p:cNvPr>
          <p:cNvSpPr/>
          <p:nvPr userDrawn="1"/>
        </p:nvSpPr>
        <p:spPr>
          <a:xfrm>
            <a:off x="-680808" y="449569"/>
            <a:ext cx="506186" cy="8997043"/>
          </a:xfrm>
          <a:prstGeom prst="rect">
            <a:avLst/>
          </a:prstGeom>
          <a:solidFill>
            <a:srgbClr val="001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A641AD-0594-5606-C097-644C4D68B9C8}"/>
              </a:ext>
            </a:extLst>
          </p:cNvPr>
          <p:cNvSpPr/>
          <p:nvPr userDrawn="1"/>
        </p:nvSpPr>
        <p:spPr>
          <a:xfrm>
            <a:off x="43197226" y="449568"/>
            <a:ext cx="506186" cy="8997043"/>
          </a:xfrm>
          <a:prstGeom prst="rect">
            <a:avLst/>
          </a:prstGeom>
          <a:solidFill>
            <a:srgbClr val="000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812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ransition>
    <p:fade/>
  </p:transition>
  <p:hf sldNum="0" hdr="0" dt="0"/>
  <p:txStyles>
    <p:titleStyle>
      <a:lvl1pPr algn="l" defTabSz="2407470" rtl="0" eaLnBrk="1" latinLnBrk="0" hangingPunct="1">
        <a:lnSpc>
          <a:spcPct val="90000"/>
        </a:lnSpc>
        <a:spcBef>
          <a:spcPct val="0"/>
        </a:spcBef>
        <a:buNone/>
        <a:defRPr sz="6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240747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240747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508968" indent="-508968" algn="l" defTabSz="2407470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2407470" rtl="0" eaLnBrk="1" latinLnBrk="0" hangingPunct="1">
        <a:lnSpc>
          <a:spcPct val="10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2407470" rtl="0" eaLnBrk="1" latinLnBrk="0" hangingPunct="1">
        <a:lnSpc>
          <a:spcPct val="105000"/>
        </a:lnSpc>
        <a:spcBef>
          <a:spcPts val="0"/>
        </a:spcBef>
        <a:spcAft>
          <a:spcPts val="5611"/>
        </a:spcAft>
        <a:buFont typeface="Arial" panose="020B0604020202020204" pitchFamily="34" charset="0"/>
        <a:buNone/>
        <a:defRPr sz="6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2407470" rtl="0" eaLnBrk="1" latinLnBrk="0" hangingPunct="1">
        <a:lnSpc>
          <a:spcPct val="105000"/>
        </a:lnSpc>
        <a:spcBef>
          <a:spcPts val="0"/>
        </a:spcBef>
        <a:spcAft>
          <a:spcPts val="5611"/>
        </a:spcAft>
        <a:buFont typeface="Arial" panose="020B0604020202020204" pitchFamily="34" charset="0"/>
        <a:buNone/>
        <a:defRPr sz="6000" kern="1200">
          <a:solidFill>
            <a:schemeClr val="tx2"/>
          </a:solidFill>
          <a:latin typeface="+mj-lt"/>
          <a:ea typeface="Inter ExtraBold" panose="02000503000000020004" pitchFamily="2" charset="0"/>
          <a:cs typeface="+mn-cs"/>
        </a:defRPr>
      </a:lvl6pPr>
      <a:lvl7pPr marL="0" indent="0" algn="l" defTabSz="2407470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21300" kern="1200">
          <a:solidFill>
            <a:schemeClr val="tx2"/>
          </a:solidFill>
          <a:latin typeface="Imperial Sans Text Extrabold" panose="020B0903020202020204" pitchFamily="34" charset="0"/>
          <a:ea typeface="+mn-ea"/>
          <a:cs typeface="+mn-cs"/>
        </a:defRPr>
      </a:lvl7pPr>
      <a:lvl8pPr marL="9028016" indent="-601866" algn="l" defTabSz="2407470" rtl="0" eaLnBrk="1" latinLnBrk="0" hangingPunct="1">
        <a:lnSpc>
          <a:spcPct val="90000"/>
        </a:lnSpc>
        <a:spcBef>
          <a:spcPts val="1318"/>
        </a:spcBef>
        <a:buFont typeface="Arial" panose="020B0604020202020204" pitchFamily="34" charset="0"/>
        <a:buChar char="•"/>
        <a:defRPr sz="3676" kern="1200">
          <a:solidFill>
            <a:schemeClr val="tx1"/>
          </a:solidFill>
          <a:latin typeface="+mn-lt"/>
          <a:ea typeface="+mn-ea"/>
          <a:cs typeface="+mn-cs"/>
        </a:defRPr>
      </a:lvl8pPr>
      <a:lvl9pPr marL="10231753" indent="-601866" algn="l" defTabSz="2407470" rtl="0" eaLnBrk="1" latinLnBrk="0" hangingPunct="1">
        <a:lnSpc>
          <a:spcPct val="90000"/>
        </a:lnSpc>
        <a:spcBef>
          <a:spcPts val="1318"/>
        </a:spcBef>
        <a:buFont typeface="Arial" panose="020B0604020202020204" pitchFamily="34" charset="0"/>
        <a:buChar char="•"/>
        <a:defRPr sz="36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1pPr>
      <a:lvl2pPr marL="1203735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2pPr>
      <a:lvl3pPr marL="2407470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3pPr>
      <a:lvl4pPr marL="3611206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4pPr>
      <a:lvl5pPr marL="4814942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5pPr>
      <a:lvl6pPr marL="6018678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6pPr>
      <a:lvl7pPr marL="7222414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7pPr>
      <a:lvl8pPr marL="8426148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8pPr>
      <a:lvl9pPr marL="9629887" algn="l" defTabSz="2407470" rtl="0" eaLnBrk="1" latinLnBrk="0" hangingPunct="1">
        <a:defRPr sz="36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82">
          <p15:clr>
            <a:srgbClr val="F26B43"/>
          </p15:clr>
        </p15:guide>
        <p15:guide id="2" orient="horz" pos="9536">
          <p15:clr>
            <a:srgbClr val="F26B43"/>
          </p15:clr>
        </p15:guide>
        <p15:guide id="3" pos="707">
          <p15:clr>
            <a:srgbClr val="F26B43"/>
          </p15:clr>
        </p15:guide>
        <p15:guide id="4" pos="26256">
          <p15:clr>
            <a:srgbClr val="F26B43"/>
          </p15:clr>
        </p15:guide>
        <p15:guide id="5" orient="horz" pos="705">
          <p15:clr>
            <a:srgbClr val="F26B43"/>
          </p15:clr>
        </p15:guide>
        <p15:guide id="6" orient="horz" pos="18366">
          <p15:clr>
            <a:srgbClr val="F26B43"/>
          </p15:clr>
        </p15:guide>
        <p15:guide id="7" orient="horz" pos="17355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pos="20041">
          <p15:clr>
            <a:srgbClr val="F26B43"/>
          </p15:clr>
        </p15:guide>
        <p15:guide id="10" pos="19808">
          <p15:clr>
            <a:srgbClr val="F26B43"/>
          </p15:clr>
        </p15:guide>
        <p15:guide id="11" pos="6919">
          <p15:clr>
            <a:srgbClr val="F26B43"/>
          </p15:clr>
        </p15:guide>
        <p15:guide id="12" pos="13368">
          <p15:clr>
            <a:srgbClr val="F26B43"/>
          </p15:clr>
        </p15:guide>
        <p15:guide id="13">
          <p15:clr>
            <a:srgbClr val="F26B43"/>
          </p15:clr>
        </p15:guide>
        <p15:guide id="14" pos="7154">
          <p15:clr>
            <a:srgbClr val="F26B43"/>
          </p15:clr>
        </p15:guide>
        <p15:guide id="15" pos="135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659CEB04-8F8F-EC03-6F2D-691236B90D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707560" y="2800800"/>
            <a:ext cx="9864000" cy="26324533"/>
          </a:xfrm>
          <a:prstGeom prst="rect">
            <a:avLst/>
          </a:prstGeom>
        </p:spPr>
        <p:txBody>
          <a:bodyPr/>
          <a:lstStyle>
            <a:lvl1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08968" indent="-508968" algn="l" defTabSz="240747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j-lt"/>
                <a:ea typeface="Inter ExtraBold" panose="02000503000000020004" pitchFamily="2" charset="0"/>
                <a:cs typeface="+mn-cs"/>
              </a:defRPr>
            </a:lvl6pPr>
            <a:lvl7pPr marL="0" indent="0" algn="l" defTabSz="240747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21300" kern="1200">
                <a:solidFill>
                  <a:schemeClr val="tx2"/>
                </a:solidFill>
                <a:latin typeface="Imperial Sans Text Extrabold" panose="020B0903020202020204" pitchFamily="34" charset="0"/>
                <a:ea typeface="+mn-ea"/>
                <a:cs typeface="+mn-cs"/>
              </a:defRPr>
            </a:lvl7pPr>
            <a:lvl8pPr marL="9028016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31753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sz="4000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Bef>
                <a:spcPts val="1000"/>
              </a:spcBef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Results of Multi-Layer Model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The </a:t>
            </a:r>
            <a:r>
              <a:rPr lang="en-GB" b="1" dirty="0">
                <a:solidFill>
                  <a:srgbClr val="0000CE"/>
                </a:solidFill>
              </a:rPr>
              <a:t>key metrics</a:t>
            </a:r>
            <a:r>
              <a:rPr lang="en-GB" dirty="0">
                <a:solidFill>
                  <a:srgbClr val="001D42"/>
                </a:solidFill>
              </a:rPr>
              <a:t> (</a:t>
            </a:r>
            <a:r>
              <a:rPr lang="en-GB" b="1" dirty="0">
                <a:solidFill>
                  <a:srgbClr val="0000CE"/>
                </a:solidFill>
              </a:rPr>
              <a:t>sensitivity</a:t>
            </a:r>
            <a:r>
              <a:rPr lang="en-GB" dirty="0">
                <a:solidFill>
                  <a:srgbClr val="001D42"/>
                </a:solidFill>
              </a:rPr>
              <a:t>, </a:t>
            </a:r>
            <a:r>
              <a:rPr lang="en-GB" b="1" dirty="0">
                <a:solidFill>
                  <a:srgbClr val="0000CE"/>
                </a:solidFill>
              </a:rPr>
              <a:t>specificity</a:t>
            </a:r>
            <a:r>
              <a:rPr lang="en-GB" dirty="0">
                <a:solidFill>
                  <a:srgbClr val="001D42"/>
                </a:solidFill>
              </a:rPr>
              <a:t>, </a:t>
            </a:r>
            <a:r>
              <a:rPr lang="en-GB" b="1" dirty="0">
                <a:solidFill>
                  <a:srgbClr val="0000CE"/>
                </a:solidFill>
              </a:rPr>
              <a:t>precision</a:t>
            </a:r>
            <a:r>
              <a:rPr lang="en-GB" dirty="0">
                <a:solidFill>
                  <a:srgbClr val="001D42"/>
                </a:solidFill>
              </a:rPr>
              <a:t>, and number of </a:t>
            </a:r>
            <a:r>
              <a:rPr lang="en-GB" b="1" dirty="0">
                <a:solidFill>
                  <a:srgbClr val="0000CE"/>
                </a:solidFill>
              </a:rPr>
              <a:t>occurrences</a:t>
            </a:r>
            <a:r>
              <a:rPr lang="en-GB" dirty="0">
                <a:solidFill>
                  <a:srgbClr val="001D42"/>
                </a:solidFill>
              </a:rPr>
              <a:t>) are shown for each model and for every class in the table </a:t>
            </a:r>
            <a:r>
              <a:rPr lang="en-GB" i="1" dirty="0">
                <a:solidFill>
                  <a:srgbClr val="001D42"/>
                </a:solidFill>
              </a:rPr>
              <a:t>infra.</a:t>
            </a: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sz="2000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Novelty of the Research</a:t>
            </a: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Even though the leader of road object detection, </a:t>
            </a:r>
            <a:r>
              <a:rPr lang="en-GB" b="1" dirty="0">
                <a:solidFill>
                  <a:srgbClr val="0000CE"/>
                </a:solidFill>
              </a:rPr>
              <a:t>Mapillary</a:t>
            </a:r>
            <a:r>
              <a:rPr lang="en-GB" dirty="0"/>
              <a:t>, already detects 65 road classes, </a:t>
            </a:r>
            <a:r>
              <a:rPr lang="en-GB" b="1" dirty="0">
                <a:solidFill>
                  <a:srgbClr val="0000CE"/>
                </a:solidFill>
              </a:rPr>
              <a:t>it fails to detect:</a:t>
            </a:r>
            <a:r>
              <a:rPr lang="en-GB" b="1" dirty="0">
                <a:solidFill>
                  <a:srgbClr val="001D42"/>
                </a:solidFill>
              </a:rPr>
              <a:t> </a:t>
            </a:r>
            <a:r>
              <a:rPr lang="en-GB" dirty="0">
                <a:solidFill>
                  <a:srgbClr val="001D42"/>
                </a:solidFill>
              </a:rPr>
              <a:t>(1) median type such as: central hatching and safety barriers; (2) pedestrian facilities: the difference between a sidewalk and a protected sidewalk; (3) road intersections: neither roundabouts or grade junctions;</a:t>
            </a:r>
            <a:r>
              <a:rPr lang="en-GB" dirty="0"/>
              <a:t> </a:t>
            </a:r>
            <a:r>
              <a:rPr lang="en-GB" b="1" dirty="0">
                <a:solidFill>
                  <a:srgbClr val="0000CE"/>
                </a:solidFill>
              </a:rPr>
              <a:t>while the developed MLM has this capability.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1D64B4-0497-D979-FE31-1ED890046790}"/>
              </a:ext>
            </a:extLst>
          </p:cNvPr>
          <p:cNvSpPr txBox="1"/>
          <p:nvPr/>
        </p:nvSpPr>
        <p:spPr>
          <a:xfrm>
            <a:off x="6013938" y="334107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3" name="Content Placeholder 22">
            <a:extLst>
              <a:ext uri="{FF2B5EF4-FFF2-40B4-BE49-F238E27FC236}">
                <a16:creationId xmlns:a16="http://schemas.microsoft.com/office/drawing/2014/main" id="{3D238A57-C608-2B22-8066-66CD0C770B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761326" y="2800614"/>
            <a:ext cx="9864554" cy="27000000"/>
          </a:xfrm>
        </p:spPr>
        <p:txBody>
          <a:bodyPr vert="horz" lIns="0" tIns="0" rIns="0" bIns="0" rtlCol="0" anchor="t">
            <a:noAutofit/>
          </a:bodyPr>
          <a:lstStyle/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Internalising Road Safety in Project Funding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The Environmental and Social Framework of the World Bank requires that all financed projects proactively </a:t>
            </a:r>
            <a:r>
              <a:rPr lang="en-GB" b="1" dirty="0">
                <a:solidFill>
                  <a:srgbClr val="0000CE"/>
                </a:solidFill>
              </a:rPr>
              <a:t>avoid or mitigate potential road safety risks and their impacts</a:t>
            </a:r>
            <a:r>
              <a:rPr lang="en-GB" dirty="0">
                <a:solidFill>
                  <a:srgbClr val="001D42"/>
                </a:solidFill>
              </a:rPr>
              <a:t>, to address traffic and road safety issues in low- and medium-income countries (LMICs).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To evaluate the road safety performance based on existing conditions, the World Bank developed the </a:t>
            </a:r>
            <a:r>
              <a:rPr lang="en-GB" b="1" dirty="0">
                <a:solidFill>
                  <a:srgbClr val="0000CE"/>
                </a:solidFill>
              </a:rPr>
              <a:t>Road Safety Screening and Appraisal Tool </a:t>
            </a:r>
            <a:r>
              <a:rPr lang="en-GB" dirty="0">
                <a:solidFill>
                  <a:srgbClr val="001D42"/>
                </a:solidFill>
              </a:rPr>
              <a:t>(RSSAT). These evaluations are time-consuming and costly, hence there is a need for </a:t>
            </a:r>
            <a:r>
              <a:rPr lang="en-GB" b="1" dirty="0">
                <a:solidFill>
                  <a:srgbClr val="0000CE"/>
                </a:solidFill>
              </a:rPr>
              <a:t>automation in detecting road features </a:t>
            </a:r>
            <a:r>
              <a:rPr lang="en-GB" dirty="0">
                <a:solidFill>
                  <a:srgbClr val="001D42"/>
                </a:solidFill>
              </a:rPr>
              <a:t>from videos and photos, particularly within the context of LMICs.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Multi-Layer Model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The Multi-Layer Model (MLM) aggregates ground level (model 1 &amp; 2), aerial view (model 3), and lane &amp; road marking (model 4) YOLOv8 models. It can detect 11 attributes of road safety: </a:t>
            </a:r>
            <a:r>
              <a:rPr lang="en-GB" b="1" dirty="0">
                <a:solidFill>
                  <a:srgbClr val="0000CE"/>
                </a:solidFill>
              </a:rPr>
              <a:t>Segment characteristics</a:t>
            </a:r>
            <a:r>
              <a:rPr lang="en-GB" dirty="0">
                <a:solidFill>
                  <a:srgbClr val="001D42"/>
                </a:solidFill>
              </a:rPr>
              <a:t>, </a:t>
            </a:r>
            <a:r>
              <a:rPr lang="en-GB" b="1" dirty="0">
                <a:solidFill>
                  <a:srgbClr val="0000CE"/>
                </a:solidFill>
              </a:rPr>
              <a:t>Dominant roadside object</a:t>
            </a:r>
            <a:r>
              <a:rPr lang="en-GB" dirty="0">
                <a:solidFill>
                  <a:srgbClr val="001D42"/>
                </a:solidFill>
              </a:rPr>
              <a:t>, </a:t>
            </a:r>
            <a:r>
              <a:rPr lang="en-GB" b="1" dirty="0">
                <a:solidFill>
                  <a:srgbClr val="0000CE"/>
                </a:solidFill>
              </a:rPr>
              <a:t>Intersection characteristics</a:t>
            </a:r>
            <a:r>
              <a:rPr lang="en-GB" dirty="0">
                <a:solidFill>
                  <a:srgbClr val="001D42"/>
                </a:solidFill>
              </a:rPr>
              <a:t>, and  </a:t>
            </a:r>
            <a:r>
              <a:rPr lang="en-GB" b="1" dirty="0">
                <a:solidFill>
                  <a:srgbClr val="0000CE"/>
                </a:solidFill>
              </a:rPr>
              <a:t>Pedestrian crossings</a:t>
            </a:r>
            <a:r>
              <a:rPr lang="en-GB" dirty="0">
                <a:solidFill>
                  <a:srgbClr val="001D42"/>
                </a:solidFill>
              </a:rPr>
              <a:t>. </a:t>
            </a: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endParaRPr lang="en-GB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00CE"/>
                </a:solidFill>
              </a:rPr>
              <a:t>+30,000 images </a:t>
            </a:r>
            <a:r>
              <a:rPr lang="en-GB" dirty="0">
                <a:solidFill>
                  <a:srgbClr val="001D42"/>
                </a:solidFill>
              </a:rPr>
              <a:t>gathered from Open Image Dataset v7, CeyMo</a:t>
            </a:r>
            <a:r>
              <a:rPr lang="en-GB" b="1" baseline="30000" dirty="0">
                <a:solidFill>
                  <a:srgbClr val="001D42"/>
                </a:solidFill>
              </a:rPr>
              <a:t>[1]</a:t>
            </a:r>
            <a:r>
              <a:rPr lang="en-GB" dirty="0">
                <a:solidFill>
                  <a:srgbClr val="001D42"/>
                </a:solidFill>
              </a:rPr>
              <a:t>, Google Street View, and Mapillary over twenty-three LMIC. </a:t>
            </a:r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B7072DA-D76A-5532-BE70-D5DF149D0BF3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3674985565"/>
              </p:ext>
            </p:extLst>
          </p:nvPr>
        </p:nvGraphicFramePr>
        <p:xfrm>
          <a:off x="21708000" y="10562377"/>
          <a:ext cx="9816302" cy="12681256"/>
        </p:xfrm>
        <a:graphic>
          <a:graphicData uri="http://schemas.openxmlformats.org/drawingml/2006/table">
            <a:tbl>
              <a:tblPr/>
              <a:tblGrid>
                <a:gridCol w="1148130">
                  <a:extLst>
                    <a:ext uri="{9D8B030D-6E8A-4147-A177-3AD203B41FA5}">
                      <a16:colId xmlns:a16="http://schemas.microsoft.com/office/drawing/2014/main" val="57246348"/>
                    </a:ext>
                  </a:extLst>
                </a:gridCol>
                <a:gridCol w="2164392">
                  <a:extLst>
                    <a:ext uri="{9D8B030D-6E8A-4147-A177-3AD203B41FA5}">
                      <a16:colId xmlns:a16="http://schemas.microsoft.com/office/drawing/2014/main" val="2552824145"/>
                    </a:ext>
                  </a:extLst>
                </a:gridCol>
                <a:gridCol w="1895306">
                  <a:extLst>
                    <a:ext uri="{9D8B030D-6E8A-4147-A177-3AD203B41FA5}">
                      <a16:colId xmlns:a16="http://schemas.microsoft.com/office/drawing/2014/main" val="1816464443"/>
                    </a:ext>
                  </a:extLst>
                </a:gridCol>
                <a:gridCol w="1356584">
                  <a:extLst>
                    <a:ext uri="{9D8B030D-6E8A-4147-A177-3AD203B41FA5}">
                      <a16:colId xmlns:a16="http://schemas.microsoft.com/office/drawing/2014/main" val="3892783036"/>
                    </a:ext>
                  </a:extLst>
                </a:gridCol>
                <a:gridCol w="1625945">
                  <a:extLst>
                    <a:ext uri="{9D8B030D-6E8A-4147-A177-3AD203B41FA5}">
                      <a16:colId xmlns:a16="http://schemas.microsoft.com/office/drawing/2014/main" val="2870332183"/>
                    </a:ext>
                  </a:extLst>
                </a:gridCol>
                <a:gridCol w="1625945">
                  <a:extLst>
                    <a:ext uri="{9D8B030D-6E8A-4147-A177-3AD203B41FA5}">
                      <a16:colId xmlns:a16="http://schemas.microsoft.com/office/drawing/2014/main" val="4281226318"/>
                    </a:ext>
                  </a:extLst>
                </a:gridCol>
              </a:tblGrid>
              <a:tr h="583120">
                <a:tc>
                  <a:txBody>
                    <a:bodyPr/>
                    <a:lstStyle/>
                    <a:p>
                      <a:pPr algn="l" fontAlgn="t"/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Classes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Sensitivity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Specificity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Precision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Occurrences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32712"/>
                  </a:ext>
                </a:extLst>
              </a:tr>
              <a:tr h="4081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Layer 1</a:t>
                      </a:r>
                    </a:p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 1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Car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0.691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0.72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</a:t>
                      </a:r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444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2074"/>
                  </a:ext>
                </a:extLst>
              </a:tr>
              <a:tr h="374867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Traffic light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0.533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0.72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</a:t>
                      </a:r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007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16366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Traffic sign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0.63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529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203543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Tree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0.41</a:t>
                      </a:r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F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</a:t>
                      </a:r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799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31107"/>
                  </a:ext>
                </a:extLst>
              </a:tr>
              <a:tr h="40818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Layer 1</a:t>
                      </a:r>
                    </a:p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 2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Bike lane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0.70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725802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Central hatch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0.636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382432"/>
                  </a:ext>
                </a:extLst>
              </a:tr>
              <a:tr h="541457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Pedestrian Crossing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0.680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6036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Physical median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0.559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214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985211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Pole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0.38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0.8941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0.59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97910"/>
                  </a:ext>
                </a:extLst>
              </a:tr>
              <a:tr h="541457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Protected bike lane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41110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Protected sidewalk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0.419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0.317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905070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Safety barrier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0.597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491289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Sidewalk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0.47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0.62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354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433568"/>
                  </a:ext>
                </a:extLst>
              </a:tr>
              <a:tr h="4081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Layer 2</a:t>
                      </a:r>
                    </a:p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 3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Grade junction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0.527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275475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Roundabout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0.674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0.682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096308"/>
                  </a:ext>
                </a:extLst>
              </a:tr>
              <a:tr h="408183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Layer 3</a:t>
                      </a:r>
                    </a:p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 4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Arrow left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0.833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267608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Arrow right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62494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Arrow straight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13411"/>
                  </a:ext>
                </a:extLst>
              </a:tr>
              <a:tr h="541457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Arrow straight &amp; left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0.956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0.997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46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74635"/>
                  </a:ext>
                </a:extLst>
              </a:tr>
              <a:tr h="577415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Arrow straight &amp; right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0.923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1582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Bike lane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386534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Bus lane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215362"/>
                  </a:ext>
                </a:extLst>
              </a:tr>
              <a:tr h="541457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Pedestrian Crossing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0.968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655614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Diamond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194270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Line type 1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0.825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</a:t>
                      </a:r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212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313538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Line type 2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0.71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0.54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527794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Slow sign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1.000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08022"/>
                  </a:ext>
                </a:extLst>
              </a:tr>
              <a:tr h="408183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DBDB"/>
                          </a:highlight>
                          <a:latin typeface="Helvetica Neue" panose="02000503000000020004" pitchFamily="2" charset="0"/>
                        </a:rPr>
                        <a:t>Yellow mark</a:t>
                      </a: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FR" sz="1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008" marR="7008" marT="70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0.933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</a:p>
                  </a:txBody>
                  <a:tcPr marL="7008" marR="7008" marT="7008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438896"/>
                  </a:ext>
                </a:extLst>
              </a:tr>
            </a:tbl>
          </a:graphicData>
        </a:graphic>
      </p:graphicFrame>
      <p:pic>
        <p:nvPicPr>
          <p:cNvPr id="17" name="Picture 10" descr="A map of the world with blue countries/regions&#10;&#10;Description automatically generated">
            <a:extLst>
              <a:ext uri="{FF2B5EF4-FFF2-40B4-BE49-F238E27FC236}">
                <a16:creationId xmlns:a16="http://schemas.microsoft.com/office/drawing/2014/main" id="{7EE3B757-2793-242A-46AF-F6E915F0F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2461" b="4892"/>
          <a:stretch/>
        </p:blipFill>
        <p:spPr>
          <a:xfrm>
            <a:off x="758809" y="25324702"/>
            <a:ext cx="9984196" cy="4320000"/>
          </a:xfrm>
          <a:prstGeom prst="rect">
            <a:avLst/>
          </a:prstGeom>
        </p:spPr>
      </p:pic>
      <p:sp>
        <p:nvSpPr>
          <p:cNvPr id="18" name="Text Placeholder 79">
            <a:extLst>
              <a:ext uri="{FF2B5EF4-FFF2-40B4-BE49-F238E27FC236}">
                <a16:creationId xmlns:a16="http://schemas.microsoft.com/office/drawing/2014/main" id="{E0133910-C2E8-120E-9C3D-EA54C57527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0400" y="2800800"/>
            <a:ext cx="9864554" cy="270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08968" indent="-508968" algn="l" defTabSz="240747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240747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611"/>
              </a:spcAft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j-lt"/>
                <a:ea typeface="Inter ExtraBold" panose="02000503000000020004" pitchFamily="2" charset="0"/>
                <a:cs typeface="+mn-cs"/>
              </a:defRPr>
            </a:lvl6pPr>
            <a:lvl7pPr marL="0" indent="0" algn="l" defTabSz="240747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21300" kern="1200">
                <a:solidFill>
                  <a:schemeClr val="tx2"/>
                </a:solidFill>
                <a:latin typeface="Imperial Sans Text Extrabold" panose="020B0903020202020204" pitchFamily="34" charset="0"/>
                <a:ea typeface="+mn-ea"/>
                <a:cs typeface="+mn-cs"/>
              </a:defRPr>
            </a:lvl7pPr>
            <a:lvl8pPr marL="9028016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31753" indent="-601866" algn="l" defTabSz="2407470" rtl="0" eaLnBrk="1" latinLnBrk="0" hangingPunct="1">
              <a:lnSpc>
                <a:spcPct val="90000"/>
              </a:lnSpc>
              <a:spcBef>
                <a:spcPts val="1318"/>
              </a:spcBef>
              <a:buFont typeface="Arial" panose="020B0604020202020204" pitchFamily="34" charset="0"/>
              <a:buChar char="•"/>
              <a:defRPr sz="3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dirty="0">
                <a:solidFill>
                  <a:srgbClr val="001D42"/>
                </a:solidFill>
              </a:rPr>
              <a:t>Moreover, this study focuses on </a:t>
            </a:r>
            <a:r>
              <a:rPr lang="en-GB" b="1" dirty="0">
                <a:solidFill>
                  <a:srgbClr val="0000CE"/>
                </a:solidFill>
              </a:rPr>
              <a:t>datasets from LMICs</a:t>
            </a:r>
            <a:r>
              <a:rPr lang="en-GB" dirty="0">
                <a:solidFill>
                  <a:srgbClr val="001D42"/>
                </a:solidFill>
              </a:rPr>
              <a:t>, while other researches or databases focus only on developed regions and countries.</a:t>
            </a: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Limitations of the Project</a:t>
            </a:r>
          </a:p>
          <a:p>
            <a:pPr algn="just">
              <a:lnSpc>
                <a:spcPct val="114000"/>
              </a:lnSpc>
              <a:spcAft>
                <a:spcPts val="1200"/>
              </a:spcAft>
            </a:pPr>
            <a:r>
              <a:rPr lang="en-GB" dirty="0">
                <a:solidFill>
                  <a:srgbClr val="001D42"/>
                </a:solidFill>
              </a:rPr>
              <a:t>Despite efforts to collect versatile data, some limitations remain when building the</a:t>
            </a:r>
            <a:r>
              <a:rPr lang="en-GB" b="1" dirty="0">
                <a:solidFill>
                  <a:srgbClr val="0000CE"/>
                </a:solidFill>
              </a:rPr>
              <a:t> database</a:t>
            </a:r>
            <a:r>
              <a:rPr lang="en-GB" dirty="0">
                <a:solidFill>
                  <a:srgbClr val="001D42"/>
                </a:solidFill>
              </a:rPr>
              <a:t>: </a:t>
            </a: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D42"/>
                </a:solidFill>
              </a:rPr>
              <a:t>Inconsistency in the quality of pictures</a:t>
            </a: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D42"/>
                </a:solidFill>
              </a:rPr>
              <a:t>Lack of diversity in weather and light conditions meaning less unified algorithm</a:t>
            </a: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D42"/>
                </a:solidFill>
              </a:rPr>
              <a:t>Lack of method to differentiate between urban and rural areas when collecting data</a:t>
            </a:r>
          </a:p>
          <a:p>
            <a:pPr marL="571500" indent="-571500" algn="just">
              <a:lnSpc>
                <a:spcPct val="114000"/>
              </a:lnSpc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D42"/>
                </a:solidFill>
              </a:rPr>
              <a:t>Some classes of attributes remain challenging to find adequate amounts of images in order to train the model (such as protected bike lane).</a:t>
            </a:r>
            <a:endParaRPr lang="en-GB" b="1" dirty="0">
              <a:solidFill>
                <a:srgbClr val="001D42"/>
              </a:solidFill>
            </a:endParaRPr>
          </a:p>
          <a:p>
            <a:pPr algn="just">
              <a:lnSpc>
                <a:spcPct val="114000"/>
              </a:lnSpc>
              <a:spcAft>
                <a:spcPts val="2600"/>
              </a:spcAft>
            </a:pPr>
            <a:r>
              <a:rPr lang="en-GB" b="1" dirty="0">
                <a:solidFill>
                  <a:srgbClr val="001D42"/>
                </a:solidFill>
              </a:rPr>
              <a:t>Recommendations for Future Work</a:t>
            </a:r>
            <a:endParaRPr lang="en-GB" dirty="0">
              <a:solidFill>
                <a:srgbClr val="001D42"/>
              </a:solidFill>
            </a:endParaRP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CE"/>
                </a:solidFill>
              </a:rPr>
              <a:t>To gather more data: </a:t>
            </a:r>
            <a:r>
              <a:rPr lang="en-GB" dirty="0">
                <a:solidFill>
                  <a:srgbClr val="001D42"/>
                </a:solidFill>
              </a:rPr>
              <a:t>strengthen cooperation with local authorities in order to facilitate the  use of high precision equipment to update database</a:t>
            </a: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CE"/>
                </a:solidFill>
              </a:rPr>
              <a:t>To ensure annotation quality: </a:t>
            </a:r>
            <a:r>
              <a:rPr lang="en-GB" dirty="0">
                <a:solidFill>
                  <a:srgbClr val="001D42"/>
                </a:solidFill>
              </a:rPr>
              <a:t>use semi-automated or crowdsourced methods to gain a uniform and comprehensive training dataset</a:t>
            </a:r>
          </a:p>
          <a:p>
            <a:pPr marL="571500" indent="-5715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CE"/>
                </a:solidFill>
              </a:rPr>
              <a:t>To improve model robustness: </a:t>
            </a:r>
            <a:r>
              <a:rPr lang="en-GB" dirty="0">
                <a:solidFill>
                  <a:srgbClr val="001D42"/>
                </a:solidFill>
              </a:rPr>
              <a:t>expand the dataset to include more challenging scenarios, and deploy techniques such as data augmentation, transfer learning, and domain adaptation</a:t>
            </a:r>
          </a:p>
          <a:p>
            <a:pPr marL="571500" indent="-571500" algn="just">
              <a:lnSpc>
                <a:spcPct val="114000"/>
              </a:lnSpc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CE"/>
                </a:solidFill>
              </a:rPr>
              <a:t>To integrate a Digital Twin generator: </a:t>
            </a:r>
            <a:r>
              <a:rPr lang="en-GB" dirty="0">
                <a:solidFill>
                  <a:srgbClr val="001D42"/>
                </a:solidFill>
              </a:rPr>
              <a:t>track and extract every unique object GPS coordinate via Depth estimation methods.</a:t>
            </a:r>
          </a:p>
          <a:p>
            <a:pPr algn="just">
              <a:lnSpc>
                <a:spcPct val="113000"/>
              </a:lnSpc>
              <a:spcAft>
                <a:spcPts val="1800"/>
              </a:spcAft>
            </a:pPr>
            <a:r>
              <a:rPr lang="en-GB" sz="3000" b="1" dirty="0">
                <a:solidFill>
                  <a:srgbClr val="001D42"/>
                </a:solidFill>
              </a:rPr>
              <a:t>Acknowledgments</a:t>
            </a:r>
          </a:p>
          <a:p>
            <a:pPr algn="just">
              <a:lnSpc>
                <a:spcPct val="113000"/>
              </a:lnSpc>
              <a:spcAft>
                <a:spcPts val="1800"/>
              </a:spcAft>
            </a:pPr>
            <a:r>
              <a:rPr lang="en-GB" sz="3000" dirty="0">
                <a:solidFill>
                  <a:srgbClr val="001D42"/>
                </a:solidFill>
              </a:rPr>
              <a:t>The authors would like to thank Professor Mohammed Quddus, Shaofan Sheng, and </a:t>
            </a:r>
            <a:r>
              <a:rPr lang="en-GB" sz="3000" dirty="0" err="1">
                <a:solidFill>
                  <a:srgbClr val="001D42"/>
                </a:solidFill>
              </a:rPr>
              <a:t>Dr.</a:t>
            </a:r>
            <a:r>
              <a:rPr lang="en-GB" sz="3000" dirty="0">
                <a:solidFill>
                  <a:srgbClr val="001D42"/>
                </a:solidFill>
              </a:rPr>
              <a:t> Felix Feng  of Imperial College London for the assistance and support they were able to provide.</a:t>
            </a:r>
          </a:p>
          <a:p>
            <a:pPr algn="just">
              <a:lnSpc>
                <a:spcPct val="113000"/>
              </a:lnSpc>
              <a:spcAft>
                <a:spcPts val="1800"/>
              </a:spcAft>
            </a:pPr>
            <a:r>
              <a:rPr lang="en-GB" sz="3000" b="1" dirty="0">
                <a:solidFill>
                  <a:srgbClr val="001D42"/>
                </a:solidFill>
              </a:rPr>
              <a:t>References</a:t>
            </a:r>
            <a:endParaRPr lang="en-GB" sz="3000" dirty="0">
              <a:solidFill>
                <a:srgbClr val="001D42"/>
              </a:solidFill>
            </a:endParaRPr>
          </a:p>
          <a:p>
            <a:pPr algn="just">
              <a:lnSpc>
                <a:spcPct val="113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000" dirty="0">
                <a:solidFill>
                  <a:srgbClr val="001D42"/>
                </a:solidFill>
              </a:rPr>
              <a:t>[1] Liu, X., Deng, Z., Lu, H., and Cao, L., 2017. Benchmark for road marking detection: Dataset specification and performance baseline. In: 2017 IEEE 20th International Conference on Intelligent Transportation Systems (ITSC), pp. 1–6. IEEE.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4510B0-7860-6741-5099-1DCD081FFE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707999" y="2800614"/>
            <a:ext cx="9863999" cy="3806675"/>
            <a:chOff x="10888833" y="24768325"/>
            <a:chExt cx="10248315" cy="3806675"/>
          </a:xfrm>
        </p:grpSpPr>
        <p:pic>
          <p:nvPicPr>
            <p:cNvPr id="22" name="Picture 12" descr="A car driving down a street&#10;&#10;Description automatically generated">
              <a:extLst>
                <a:ext uri="{FF2B5EF4-FFF2-40B4-BE49-F238E27FC236}">
                  <a16:creationId xmlns:a16="http://schemas.microsoft.com/office/drawing/2014/main" id="{977CB9EA-38C0-6EA6-C4DA-EFADC928762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6758" y="24768325"/>
              <a:ext cx="4649763" cy="2729457"/>
            </a:xfrm>
            <a:prstGeom prst="rect">
              <a:avLst/>
            </a:prstGeom>
          </p:spPr>
        </p:pic>
        <p:pic>
          <p:nvPicPr>
            <p:cNvPr id="23" name="Picture 13" descr="A car driving on a street&#10;&#10;Description automatically generated">
              <a:extLst>
                <a:ext uri="{FF2B5EF4-FFF2-40B4-BE49-F238E27FC236}">
                  <a16:creationId xmlns:a16="http://schemas.microsoft.com/office/drawing/2014/main" id="{9E205E93-079F-7709-F987-E642EA6F71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1504" y="24768325"/>
              <a:ext cx="4649763" cy="2729457"/>
            </a:xfrm>
            <a:prstGeom prst="rect">
              <a:avLst/>
            </a:prstGeom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A6F7E1B4-8A1E-9528-EE6F-49B01203A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8833" y="27497782"/>
              <a:ext cx="102483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3200">
                  <a:solidFill>
                    <a:srgbClr val="001D42"/>
                  </a:solidFill>
                  <a:cs typeface="Calibri" panose="020F0502020204030204" pitchFamily="34" charset="0"/>
                </a:rPr>
                <a:t>Comparison between input picture and detection</a:t>
              </a:r>
              <a:r>
                <a:rPr lang="en-GB" sz="3200">
                  <a:solidFill>
                    <a:srgbClr val="001D42"/>
                  </a:solidFill>
                  <a:cs typeface="Calibri" panose="020F0502020204030204" pitchFamily="34" charset="0"/>
                </a:rPr>
                <a:t> of  classes for the 2</a:t>
              </a:r>
              <a:r>
                <a:rPr lang="en-GB" sz="3200" baseline="30000">
                  <a:solidFill>
                    <a:srgbClr val="001D42"/>
                  </a:solidFill>
                  <a:cs typeface="Calibri" panose="020F0502020204030204" pitchFamily="34" charset="0"/>
                </a:rPr>
                <a:t>nd</a:t>
              </a:r>
              <a:r>
                <a:rPr lang="en-GB" sz="3200">
                  <a:solidFill>
                    <a:srgbClr val="001D42"/>
                  </a:solidFill>
                  <a:cs typeface="Calibri" panose="020F0502020204030204" pitchFamily="34" charset="0"/>
                </a:rPr>
                <a:t> model in </a:t>
              </a:r>
              <a:r>
                <a:rPr lang="en-FR" sz="3200">
                  <a:solidFill>
                    <a:srgbClr val="001D42"/>
                  </a:solidFill>
                  <a:cs typeface="Calibri" panose="020F0502020204030204" pitchFamily="34" charset="0"/>
                </a:rPr>
                <a:t> </a:t>
              </a:r>
              <a:r>
                <a:rPr lang="en-GB" sz="3200">
                  <a:solidFill>
                    <a:srgbClr val="001D42"/>
                  </a:solidFill>
                  <a:cs typeface="Calibri" panose="020F0502020204030204" pitchFamily="34" charset="0"/>
                </a:rPr>
                <a:t>Layer 1 of the MLM</a:t>
              </a:r>
              <a:endParaRPr lang="en-FR" sz="3200">
                <a:solidFill>
                  <a:srgbClr val="001D42"/>
                </a:solidFill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9E5478-D4CE-4DCE-5EB7-40602C1657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5227" y="2800614"/>
            <a:ext cx="9864000" cy="11964230"/>
          </a:xfrm>
          <a:prstGeom prst="rect">
            <a:avLst/>
          </a:prstGeom>
        </p:spPr>
      </p:pic>
      <p:pic>
        <p:nvPicPr>
          <p:cNvPr id="5" name="Picture 2" descr="A diagram of a map&#10;&#10;Description automatically generated">
            <a:extLst>
              <a:ext uri="{FF2B5EF4-FFF2-40B4-BE49-F238E27FC236}">
                <a16:creationId xmlns:a16="http://schemas.microsoft.com/office/drawing/2014/main" id="{A733CFDC-0DDB-95BB-C9A6-C7BAF2AEF57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3"/>
          <a:stretch/>
        </p:blipFill>
        <p:spPr>
          <a:xfrm>
            <a:off x="11234720" y="14858931"/>
            <a:ext cx="9972000" cy="10677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B54F2-6FBD-BE30-7313-7BF5F22C468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77" y="18110829"/>
            <a:ext cx="9864000" cy="46800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984B4E-6E07-7E4D-8E5D-DF45EA893F20}"/>
              </a:ext>
            </a:extLst>
          </p:cNvPr>
          <p:cNvCxnSpPr>
            <a:cxnSpLocks/>
          </p:cNvCxnSpPr>
          <p:nvPr/>
        </p:nvCxnSpPr>
        <p:spPr>
          <a:xfrm>
            <a:off x="6786515" y="20714989"/>
            <a:ext cx="4445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5">
            <a:extLst>
              <a:ext uri="{FF2B5EF4-FFF2-40B4-BE49-F238E27FC236}">
                <a16:creationId xmlns:a16="http://schemas.microsoft.com/office/drawing/2014/main" id="{DBB924F9-196C-830D-AB7E-24AA09EEAF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234720" y="25872915"/>
            <a:ext cx="9864000" cy="3803601"/>
            <a:chOff x="444363" y="8657615"/>
            <a:chExt cx="3196107" cy="1229667"/>
          </a:xfrm>
        </p:grpSpPr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5A4AC319-5948-51B1-84EE-8DDC426875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44363" y="8657615"/>
              <a:ext cx="3196107" cy="881413"/>
              <a:chOff x="1918053" y="8638571"/>
              <a:chExt cx="3196107" cy="881413"/>
            </a:xfrm>
          </p:grpSpPr>
          <p:pic>
            <p:nvPicPr>
              <p:cNvPr id="10" name="Picture 18" descr="An aerial view of a town&#10;&#10;Description automatically generated">
                <a:extLst>
                  <a:ext uri="{FF2B5EF4-FFF2-40B4-BE49-F238E27FC236}">
                    <a16:creationId xmlns:a16="http://schemas.microsoft.com/office/drawing/2014/main" id="{C9FFF682-30A6-C91C-FBB7-663E005F7716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053" y="8638571"/>
                <a:ext cx="1501958" cy="881413"/>
              </a:xfrm>
              <a:prstGeom prst="rect">
                <a:avLst/>
              </a:prstGeom>
            </p:spPr>
          </p:pic>
          <p:pic>
            <p:nvPicPr>
              <p:cNvPr id="13" name="Picture 19" descr="An aerial view of a town&#10;&#10;Description automatically generated">
                <a:extLst>
                  <a:ext uri="{FF2B5EF4-FFF2-40B4-BE49-F238E27FC236}">
                    <a16:creationId xmlns:a16="http://schemas.microsoft.com/office/drawing/2014/main" id="{4D8F97AC-02D3-79E2-4CE8-B0E54E4BA146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2202" y="8638571"/>
                <a:ext cx="1501958" cy="881413"/>
              </a:xfrm>
              <a:prstGeom prst="rect">
                <a:avLst/>
              </a:prstGeom>
            </p:spPr>
          </p:pic>
        </p:grp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330011BF-81CE-D737-A1EF-748C9253B09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5683" y="9539028"/>
              <a:ext cx="3015143" cy="348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R" sz="3200">
                  <a:solidFill>
                    <a:srgbClr val="002245"/>
                  </a:solidFill>
                  <a:cs typeface="Calibri" panose="020F0502020204030204" pitchFamily="34" charset="0"/>
                </a:rPr>
                <a:t>Comparison between input picture and detection of</a:t>
              </a:r>
              <a:r>
                <a:rPr lang="en-GB" sz="3200">
                  <a:solidFill>
                    <a:srgbClr val="002245"/>
                  </a:solidFill>
                  <a:cs typeface="Calibri" panose="020F0502020204030204" pitchFamily="34" charset="0"/>
                </a:rPr>
                <a:t> classes for the 3</a:t>
              </a:r>
              <a:r>
                <a:rPr lang="en-GB" sz="3200" baseline="30000">
                  <a:solidFill>
                    <a:srgbClr val="002245"/>
                  </a:solidFill>
                  <a:cs typeface="Calibri" panose="020F0502020204030204" pitchFamily="34" charset="0"/>
                </a:rPr>
                <a:t>rd</a:t>
              </a:r>
              <a:r>
                <a:rPr lang="en-GB" sz="3200">
                  <a:solidFill>
                    <a:srgbClr val="002245"/>
                  </a:solidFill>
                  <a:cs typeface="Calibri" panose="020F0502020204030204" pitchFamily="34" charset="0"/>
                </a:rPr>
                <a:t> model in Layer 2 of the MLM</a:t>
              </a:r>
              <a:endParaRPr lang="en-FR" sz="3200">
                <a:solidFill>
                  <a:srgbClr val="002245"/>
                </a:solidFill>
                <a:cs typeface="Calibri" panose="020F050202020403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663D8-A20C-E76D-44F5-4B8640F45E10}"/>
              </a:ext>
            </a:extLst>
          </p:cNvPr>
          <p:cNvSpPr txBox="1"/>
          <p:nvPr/>
        </p:nvSpPr>
        <p:spPr>
          <a:xfrm>
            <a:off x="7851957" y="18811949"/>
            <a:ext cx="2473648" cy="4770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5000"/>
              </a:lnSpc>
            </a:pPr>
            <a:r>
              <a:rPr lang="en-FR" sz="2400">
                <a:solidFill>
                  <a:srgbClr val="0000CE"/>
                </a:solidFill>
              </a:rPr>
              <a:t>Data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B96C8-12A9-1237-1D9A-600B8C402B6F}"/>
              </a:ext>
            </a:extLst>
          </p:cNvPr>
          <p:cNvSpPr txBox="1"/>
          <p:nvPr/>
        </p:nvSpPr>
        <p:spPr>
          <a:xfrm>
            <a:off x="17174816" y="24716183"/>
            <a:ext cx="3752901" cy="4770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5000"/>
              </a:lnSpc>
            </a:pPr>
            <a:r>
              <a:rPr lang="en-FR" sz="3200" b="1"/>
              <a:t>MLM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6200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_ICL Landscape Poster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3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3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ster Landscape A0 template.potx" id="{5515690B-5F83-4BEF-A2F7-D1CD31D218AA}" vid="{9E6C23A9-4D57-418C-B759-F7572781E0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0a47ea-c6cc-4ed9-a323-df9f9e71c0e7">
      <Terms xmlns="http://schemas.microsoft.com/office/infopath/2007/PartnerControls"/>
    </lcf76f155ced4ddcb4097134ff3c332f>
    <TaxCatchAll xmlns="122cbb58-756e-4616-bef1-edb32c6355f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C8A948B0C6D42B95DA234CE60DB41" ma:contentTypeVersion="12" ma:contentTypeDescription="Create a new document." ma:contentTypeScope="" ma:versionID="309c41323364b33f51102449fbcf6aa7">
  <xsd:schema xmlns:xsd="http://www.w3.org/2001/XMLSchema" xmlns:xs="http://www.w3.org/2001/XMLSchema" xmlns:p="http://schemas.microsoft.com/office/2006/metadata/properties" xmlns:ns2="7d0a47ea-c6cc-4ed9-a323-df9f9e71c0e7" xmlns:ns3="122cbb58-756e-4616-bef1-edb32c6355f7" targetNamespace="http://schemas.microsoft.com/office/2006/metadata/properties" ma:root="true" ma:fieldsID="c3467b6beb263f7fd4efb93ab4755691" ns2:_="" ns3:_="">
    <xsd:import namespace="7d0a47ea-c6cc-4ed9-a323-df9f9e71c0e7"/>
    <xsd:import namespace="122cbb58-756e-4616-bef1-edb32c6355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0a47ea-c6cc-4ed9-a323-df9f9e71c0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cbb58-756e-4616-bef1-edb32c6355f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5375085-c33d-4a96-99bf-e3f5fba3108a}" ma:internalName="TaxCatchAll" ma:showField="CatchAllData" ma:web="122cbb58-756e-4616-bef1-edb32c6355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7E0587-9051-4EFD-8324-ED766EABA44A}">
  <ds:schemaRefs>
    <ds:schemaRef ds:uri="122cbb58-756e-4616-bef1-edb32c6355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d0a47ea-c6cc-4ed9-a323-df9f9e71c0e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4D936F-A57C-4ACB-B739-B6119B62C4B0}">
  <ds:schemaRefs>
    <ds:schemaRef ds:uri="122cbb58-756e-4616-bef1-edb32c6355f7"/>
    <ds:schemaRef ds:uri="7d0a47ea-c6cc-4ed9-a323-df9f9e71c0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66235-13D4-46A7-BC3F-C8493953E8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Imperial_Poster Landscape A0 template</Template>
  <TotalTime>0</TotalTime>
  <Words>842</Words>
  <Application>Microsoft Macintosh PowerPoint</Application>
  <PresentationFormat>Custom</PresentationFormat>
  <Paragraphs>207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Imperial Sans Text Extrabold</vt:lpstr>
      <vt:lpstr>Imperial Sans Text Semibold</vt:lpstr>
      <vt:lpstr>Aptos</vt:lpstr>
      <vt:lpstr>Arial</vt:lpstr>
      <vt:lpstr>Helvetica Neue</vt:lpstr>
      <vt:lpstr>Calibri</vt:lpstr>
      <vt:lpstr>Imperial Sans Text</vt:lpstr>
      <vt:lpstr>1_ICL Landscape Poster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Analysis on Road Attributes</dc:title>
  <dc:creator>Ralton, Tom J</dc:creator>
  <cp:lastModifiedBy>Amann, Guillaume J</cp:lastModifiedBy>
  <cp:revision>1</cp:revision>
  <cp:lastPrinted>2024-06-26T16:37:42Z</cp:lastPrinted>
  <dcterms:created xsi:type="dcterms:W3CDTF">2024-06-18T14:01:46Z</dcterms:created>
  <dcterms:modified xsi:type="dcterms:W3CDTF">2024-07-03T08:31:29Z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0x010100051C8A948B0C6D42B95DA234CE60DB41</vt:lpwstr>
  </property>
  <property fmtid="{D5CDD505-2E9C-101B-9397-08002B2CF9AE}" pid="3" name="MediaServiceImageTags">
    <vt:lpwstr/>
  </property>
</Properties>
</file>